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8" r:id="rId2"/>
  </p:sldIdLst>
  <p:sldSz cx="9906000" cy="176101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878" autoAdjust="0"/>
    <p:restoredTop sz="94660"/>
  </p:normalViewPr>
  <p:slideViewPr>
    <p:cSldViewPr snapToGrid="0">
      <p:cViewPr varScale="1">
        <p:scale>
          <a:sx n="44" d="100"/>
          <a:sy n="44" d="100"/>
        </p:scale>
        <p:origin x="3084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882031"/>
            <a:ext cx="8420100" cy="6130937"/>
          </a:xfrm>
        </p:spPr>
        <p:txBody>
          <a:bodyPr anchor="b"/>
          <a:lstStyle>
            <a:lvl1pPr algn="ctr">
              <a:defRPr sz="6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9249400"/>
            <a:ext cx="7429500" cy="4251706"/>
          </a:xfrm>
        </p:spPr>
        <p:txBody>
          <a:bodyPr/>
          <a:lstStyle>
            <a:lvl1pPr marL="0" indent="0" algn="ctr">
              <a:buNone/>
              <a:defRPr sz="2600"/>
            </a:lvl1pPr>
            <a:lvl2pPr marL="495285" indent="0" algn="ctr">
              <a:buNone/>
              <a:defRPr sz="2167"/>
            </a:lvl2pPr>
            <a:lvl3pPr marL="990570" indent="0" algn="ctr">
              <a:buNone/>
              <a:defRPr sz="1950"/>
            </a:lvl3pPr>
            <a:lvl4pPr marL="1485854" indent="0" algn="ctr">
              <a:buNone/>
              <a:defRPr sz="1733"/>
            </a:lvl4pPr>
            <a:lvl5pPr marL="1981139" indent="0" algn="ctr">
              <a:buNone/>
              <a:defRPr sz="1733"/>
            </a:lvl5pPr>
            <a:lvl6pPr marL="2476424" indent="0" algn="ctr">
              <a:buNone/>
              <a:defRPr sz="1733"/>
            </a:lvl6pPr>
            <a:lvl7pPr marL="2971709" indent="0" algn="ctr">
              <a:buNone/>
              <a:defRPr sz="1733"/>
            </a:lvl7pPr>
            <a:lvl8pPr marL="3466993" indent="0" algn="ctr">
              <a:buNone/>
              <a:defRPr sz="1733"/>
            </a:lvl8pPr>
            <a:lvl9pPr marL="3962278" indent="0" algn="ctr">
              <a:buNone/>
              <a:defRPr sz="1733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B02F-71E4-4854-85AF-667D20A8F45A}" type="datetimeFigureOut">
              <a:rPr lang="ko-KR" altLang="en-US" smtClean="0"/>
              <a:t>2025-12-11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4FC38-DBF9-4975-8351-610C1EAF7B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15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B02F-71E4-4854-85AF-667D20A8F45A}" type="datetimeFigureOut">
              <a:rPr lang="ko-KR" altLang="en-US" smtClean="0"/>
              <a:t>2025-12-11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4FC38-DBF9-4975-8351-610C1EAF7B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9573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937577"/>
            <a:ext cx="2135981" cy="1492377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937577"/>
            <a:ext cx="6284119" cy="1492377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B02F-71E4-4854-85AF-667D20A8F45A}" type="datetimeFigureOut">
              <a:rPr lang="ko-KR" altLang="en-US" smtClean="0"/>
              <a:t>2025-12-11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4FC38-DBF9-4975-8351-610C1EAF7B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2748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B02F-71E4-4854-85AF-667D20A8F45A}" type="datetimeFigureOut">
              <a:rPr lang="ko-KR" altLang="en-US" smtClean="0"/>
              <a:t>2025-12-11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4FC38-DBF9-4975-8351-610C1EAF7B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5174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4390310"/>
            <a:ext cx="8543925" cy="7325327"/>
          </a:xfrm>
        </p:spPr>
        <p:txBody>
          <a:bodyPr anchor="b"/>
          <a:lstStyle>
            <a:lvl1pPr>
              <a:defRPr sz="6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11784938"/>
            <a:ext cx="8543925" cy="3852216"/>
          </a:xfrm>
        </p:spPr>
        <p:txBody>
          <a:bodyPr/>
          <a:lstStyle>
            <a:lvl1pPr marL="0" indent="0">
              <a:buNone/>
              <a:defRPr sz="2600">
                <a:solidFill>
                  <a:schemeClr val="tx1"/>
                </a:solidFill>
              </a:defRPr>
            </a:lvl1pPr>
            <a:lvl2pPr marL="495285" indent="0">
              <a:buNone/>
              <a:defRPr sz="2167">
                <a:solidFill>
                  <a:schemeClr val="tx1">
                    <a:tint val="75000"/>
                  </a:schemeClr>
                </a:solidFill>
              </a:defRPr>
            </a:lvl2pPr>
            <a:lvl3pPr marL="99057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3pPr>
            <a:lvl4pPr marL="1485854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4pPr>
            <a:lvl5pPr marL="1981139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5pPr>
            <a:lvl6pPr marL="2476424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6pPr>
            <a:lvl7pPr marL="2971709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7pPr>
            <a:lvl8pPr marL="3466993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8pPr>
            <a:lvl9pPr marL="3962278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B02F-71E4-4854-85AF-667D20A8F45A}" type="datetimeFigureOut">
              <a:rPr lang="ko-KR" altLang="en-US" smtClean="0"/>
              <a:t>2025-12-11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4FC38-DBF9-4975-8351-610C1EAF7B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4710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4687884"/>
            <a:ext cx="4210050" cy="11173471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4687884"/>
            <a:ext cx="4210050" cy="11173471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B02F-71E4-4854-85AF-667D20A8F45A}" type="datetimeFigureOut">
              <a:rPr lang="ko-KR" altLang="en-US" smtClean="0"/>
              <a:t>2025-12-11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4FC38-DBF9-4975-8351-610C1EAF7B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3822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937580"/>
            <a:ext cx="8543925" cy="340381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4316931"/>
            <a:ext cx="4190702" cy="2115661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6432592"/>
            <a:ext cx="4190702" cy="9461374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4316931"/>
            <a:ext cx="4211340" cy="2115661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6432592"/>
            <a:ext cx="4211340" cy="9461374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B02F-71E4-4854-85AF-667D20A8F45A}" type="datetimeFigureOut">
              <a:rPr lang="ko-KR" altLang="en-US" smtClean="0"/>
              <a:t>2025-12-11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4FC38-DBF9-4975-8351-610C1EAF7B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6883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B02F-71E4-4854-85AF-667D20A8F45A}" type="datetimeFigureOut">
              <a:rPr lang="ko-KR" altLang="en-US" smtClean="0"/>
              <a:t>2025-12-11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4FC38-DBF9-4975-8351-610C1EAF7B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6836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B02F-71E4-4854-85AF-667D20A8F45A}" type="datetimeFigureOut">
              <a:rPr lang="ko-KR" altLang="en-US" smtClean="0"/>
              <a:t>2025-12-11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4FC38-DBF9-4975-8351-610C1EAF7B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5401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1174009"/>
            <a:ext cx="3194943" cy="4109032"/>
          </a:xfrm>
        </p:spPr>
        <p:txBody>
          <a:bodyPr anchor="b"/>
          <a:lstStyle>
            <a:lvl1pPr>
              <a:defRPr sz="3467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2535538"/>
            <a:ext cx="5014913" cy="12514612"/>
          </a:xfrm>
        </p:spPr>
        <p:txBody>
          <a:bodyPr/>
          <a:lstStyle>
            <a:lvl1pPr>
              <a:defRPr sz="3467"/>
            </a:lvl1pPr>
            <a:lvl2pPr>
              <a:defRPr sz="3033"/>
            </a:lvl2pPr>
            <a:lvl3pPr>
              <a:defRPr sz="2600"/>
            </a:lvl3pPr>
            <a:lvl4pPr>
              <a:defRPr sz="2167"/>
            </a:lvl4pPr>
            <a:lvl5pPr>
              <a:defRPr sz="2167"/>
            </a:lvl5pPr>
            <a:lvl6pPr>
              <a:defRPr sz="2167"/>
            </a:lvl6pPr>
            <a:lvl7pPr>
              <a:defRPr sz="2167"/>
            </a:lvl7pPr>
            <a:lvl8pPr>
              <a:defRPr sz="2167"/>
            </a:lvl8pPr>
            <a:lvl9pPr>
              <a:defRPr sz="2167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5283041"/>
            <a:ext cx="3194943" cy="9787488"/>
          </a:xfrm>
        </p:spPr>
        <p:txBody>
          <a:bodyPr/>
          <a:lstStyle>
            <a:lvl1pPr marL="0" indent="0">
              <a:buNone/>
              <a:defRPr sz="1733"/>
            </a:lvl1pPr>
            <a:lvl2pPr marL="495285" indent="0">
              <a:buNone/>
              <a:defRPr sz="1517"/>
            </a:lvl2pPr>
            <a:lvl3pPr marL="990570" indent="0">
              <a:buNone/>
              <a:defRPr sz="1300"/>
            </a:lvl3pPr>
            <a:lvl4pPr marL="1485854" indent="0">
              <a:buNone/>
              <a:defRPr sz="1083"/>
            </a:lvl4pPr>
            <a:lvl5pPr marL="1981139" indent="0">
              <a:buNone/>
              <a:defRPr sz="1083"/>
            </a:lvl5pPr>
            <a:lvl6pPr marL="2476424" indent="0">
              <a:buNone/>
              <a:defRPr sz="1083"/>
            </a:lvl6pPr>
            <a:lvl7pPr marL="2971709" indent="0">
              <a:buNone/>
              <a:defRPr sz="1083"/>
            </a:lvl7pPr>
            <a:lvl8pPr marL="3466993" indent="0">
              <a:buNone/>
              <a:defRPr sz="1083"/>
            </a:lvl8pPr>
            <a:lvl9pPr marL="3962278" indent="0">
              <a:buNone/>
              <a:defRPr sz="1083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B02F-71E4-4854-85AF-667D20A8F45A}" type="datetimeFigureOut">
              <a:rPr lang="ko-KR" altLang="en-US" smtClean="0"/>
              <a:t>2025-12-11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4FC38-DBF9-4975-8351-610C1EAF7B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3613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1174009"/>
            <a:ext cx="3194943" cy="4109032"/>
          </a:xfrm>
        </p:spPr>
        <p:txBody>
          <a:bodyPr anchor="b"/>
          <a:lstStyle>
            <a:lvl1pPr>
              <a:defRPr sz="3467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2535538"/>
            <a:ext cx="5014913" cy="12514612"/>
          </a:xfrm>
        </p:spPr>
        <p:txBody>
          <a:bodyPr anchor="t"/>
          <a:lstStyle>
            <a:lvl1pPr marL="0" indent="0">
              <a:buNone/>
              <a:defRPr sz="3467"/>
            </a:lvl1pPr>
            <a:lvl2pPr marL="495285" indent="0">
              <a:buNone/>
              <a:defRPr sz="3033"/>
            </a:lvl2pPr>
            <a:lvl3pPr marL="990570" indent="0">
              <a:buNone/>
              <a:defRPr sz="2600"/>
            </a:lvl3pPr>
            <a:lvl4pPr marL="1485854" indent="0">
              <a:buNone/>
              <a:defRPr sz="2167"/>
            </a:lvl4pPr>
            <a:lvl5pPr marL="1981139" indent="0">
              <a:buNone/>
              <a:defRPr sz="2167"/>
            </a:lvl5pPr>
            <a:lvl6pPr marL="2476424" indent="0">
              <a:buNone/>
              <a:defRPr sz="2167"/>
            </a:lvl6pPr>
            <a:lvl7pPr marL="2971709" indent="0">
              <a:buNone/>
              <a:defRPr sz="2167"/>
            </a:lvl7pPr>
            <a:lvl8pPr marL="3466993" indent="0">
              <a:buNone/>
              <a:defRPr sz="2167"/>
            </a:lvl8pPr>
            <a:lvl9pPr marL="3962278" indent="0">
              <a:buNone/>
              <a:defRPr sz="2167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5283041"/>
            <a:ext cx="3194943" cy="9787488"/>
          </a:xfrm>
        </p:spPr>
        <p:txBody>
          <a:bodyPr/>
          <a:lstStyle>
            <a:lvl1pPr marL="0" indent="0">
              <a:buNone/>
              <a:defRPr sz="1733"/>
            </a:lvl1pPr>
            <a:lvl2pPr marL="495285" indent="0">
              <a:buNone/>
              <a:defRPr sz="1517"/>
            </a:lvl2pPr>
            <a:lvl3pPr marL="990570" indent="0">
              <a:buNone/>
              <a:defRPr sz="1300"/>
            </a:lvl3pPr>
            <a:lvl4pPr marL="1485854" indent="0">
              <a:buNone/>
              <a:defRPr sz="1083"/>
            </a:lvl4pPr>
            <a:lvl5pPr marL="1981139" indent="0">
              <a:buNone/>
              <a:defRPr sz="1083"/>
            </a:lvl5pPr>
            <a:lvl6pPr marL="2476424" indent="0">
              <a:buNone/>
              <a:defRPr sz="1083"/>
            </a:lvl6pPr>
            <a:lvl7pPr marL="2971709" indent="0">
              <a:buNone/>
              <a:defRPr sz="1083"/>
            </a:lvl7pPr>
            <a:lvl8pPr marL="3466993" indent="0">
              <a:buNone/>
              <a:defRPr sz="1083"/>
            </a:lvl8pPr>
            <a:lvl9pPr marL="3962278" indent="0">
              <a:buNone/>
              <a:defRPr sz="1083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B02F-71E4-4854-85AF-667D20A8F45A}" type="datetimeFigureOut">
              <a:rPr lang="ko-KR" altLang="en-US" smtClean="0"/>
              <a:t>2025-12-11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4FC38-DBF9-4975-8351-610C1EAF7B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1131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937580"/>
            <a:ext cx="8543925" cy="34038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4687884"/>
            <a:ext cx="8543925" cy="11173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16321993"/>
            <a:ext cx="2228850" cy="9375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5B02F-71E4-4854-85AF-667D20A8F45A}" type="datetimeFigureOut">
              <a:rPr lang="ko-KR" altLang="en-US" smtClean="0"/>
              <a:t>2025-12-11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16321993"/>
            <a:ext cx="3343275" cy="9375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16321993"/>
            <a:ext cx="2228850" cy="9375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4FC38-DBF9-4975-8351-610C1EAF7B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6764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90570" rtl="0" eaLnBrk="1" latinLnBrk="1" hangingPunct="1">
        <a:lnSpc>
          <a:spcPct val="90000"/>
        </a:lnSpc>
        <a:spcBef>
          <a:spcPct val="0"/>
        </a:spcBef>
        <a:buNone/>
        <a:defRPr sz="47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7642" indent="-247642" algn="l" defTabSz="990570" rtl="0" eaLnBrk="1" latinLnBrk="1" hangingPunct="1">
        <a:lnSpc>
          <a:spcPct val="90000"/>
        </a:lnSpc>
        <a:spcBef>
          <a:spcPts val="1083"/>
        </a:spcBef>
        <a:buFont typeface="Arial" panose="020B0604020202020204" pitchFamily="34" charset="0"/>
        <a:buChar char="•"/>
        <a:defRPr sz="3033" kern="1200">
          <a:solidFill>
            <a:schemeClr val="tx1"/>
          </a:solidFill>
          <a:latin typeface="+mn-lt"/>
          <a:ea typeface="+mn-ea"/>
          <a:cs typeface="+mn-cs"/>
        </a:defRPr>
      </a:lvl1pPr>
      <a:lvl2pPr marL="742927" indent="-247642" algn="l" defTabSz="990570" rtl="0" eaLnBrk="1" latinLnBrk="1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238212" indent="-247642" algn="l" defTabSz="990570" rtl="0" eaLnBrk="1" latinLnBrk="1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3pPr>
      <a:lvl4pPr marL="1733497" indent="-247642" algn="l" defTabSz="990570" rtl="0" eaLnBrk="1" latinLnBrk="1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2228781" indent="-247642" algn="l" defTabSz="990570" rtl="0" eaLnBrk="1" latinLnBrk="1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724066" indent="-247642" algn="l" defTabSz="990570" rtl="0" eaLnBrk="1" latinLnBrk="1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3219351" indent="-247642" algn="l" defTabSz="990570" rtl="0" eaLnBrk="1" latinLnBrk="1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714636" indent="-247642" algn="l" defTabSz="990570" rtl="0" eaLnBrk="1" latinLnBrk="1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4209920" indent="-247642" algn="l" defTabSz="990570" rtl="0" eaLnBrk="1" latinLnBrk="1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570" rtl="0" eaLnBrk="1" latinLnBrk="1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algn="l" defTabSz="990570" rtl="0" eaLnBrk="1" latinLnBrk="1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algn="l" defTabSz="990570" rtl="0" eaLnBrk="1" latinLnBrk="1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54" algn="l" defTabSz="990570" rtl="0" eaLnBrk="1" latinLnBrk="1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39" algn="l" defTabSz="990570" rtl="0" eaLnBrk="1" latinLnBrk="1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algn="l" defTabSz="990570" rtl="0" eaLnBrk="1" latinLnBrk="1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algn="l" defTabSz="990570" rtl="0" eaLnBrk="1" latinLnBrk="1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93" algn="l" defTabSz="990570" rtl="0" eaLnBrk="1" latinLnBrk="1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78" algn="l" defTabSz="990570" rtl="0" eaLnBrk="1" latinLnBrk="1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4F4655EE-7570-42FD-94F8-4ED3402111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6365244"/>
              </p:ext>
            </p:extLst>
          </p:nvPr>
        </p:nvGraphicFramePr>
        <p:xfrm>
          <a:off x="326571" y="685801"/>
          <a:ext cx="9176658" cy="164254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16867">
                  <a:extLst>
                    <a:ext uri="{9D8B030D-6E8A-4147-A177-3AD203B41FA5}">
                      <a16:colId xmlns:a16="http://schemas.microsoft.com/office/drawing/2014/main" val="2647299854"/>
                    </a:ext>
                  </a:extLst>
                </a:gridCol>
                <a:gridCol w="6259791">
                  <a:extLst>
                    <a:ext uri="{9D8B030D-6E8A-4147-A177-3AD203B41FA5}">
                      <a16:colId xmlns:a16="http://schemas.microsoft.com/office/drawing/2014/main" val="1506031026"/>
                    </a:ext>
                  </a:extLst>
                </a:gridCol>
              </a:tblGrid>
              <a:tr h="185962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>
                          <a:effectLst/>
                        </a:rPr>
                        <a:t>훈련과정명</a:t>
                      </a:r>
                      <a:endParaRPr lang="ko-KR" altLang="en-US" sz="1600" b="1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u="none" strike="noStrike">
                          <a:effectLst/>
                        </a:rPr>
                        <a:t>AI</a:t>
                      </a:r>
                      <a:r>
                        <a:rPr lang="ko-KR" altLang="en-US" sz="1600" u="none" strike="noStrike">
                          <a:effectLst/>
                        </a:rPr>
                        <a:t>로 완성하는 기획보고서</a:t>
                      </a:r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37824598"/>
                  </a:ext>
                </a:extLst>
              </a:tr>
              <a:tr h="2480007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>
                          <a:effectLst/>
                        </a:rPr>
                        <a:t>주요 훈련내용</a:t>
                      </a:r>
                      <a:r>
                        <a:rPr lang="en-US" altLang="ko-KR" sz="1600" u="none" strike="noStrike">
                          <a:effectLst/>
                        </a:rPr>
                        <a:t>(</a:t>
                      </a:r>
                      <a:r>
                        <a:rPr lang="ko-KR" altLang="en-US" sz="1600" u="none" strike="noStrike">
                          <a:effectLst/>
                        </a:rPr>
                        <a:t>훈련목표</a:t>
                      </a:r>
                      <a:r>
                        <a:rPr lang="en-US" altLang="ko-KR" sz="1600" u="none" strike="noStrike">
                          <a:effectLst/>
                        </a:rPr>
                        <a:t>)</a:t>
                      </a:r>
                      <a:endParaRPr lang="en-US" altLang="ko-KR" sz="1600" b="1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생성형 </a:t>
                      </a:r>
                      <a:r>
                        <a:rPr lang="en-US" altLang="ko-KR" sz="1600" u="none" strike="noStrike">
                          <a:effectLst/>
                        </a:rPr>
                        <a:t>AI</a:t>
                      </a:r>
                      <a:r>
                        <a:rPr lang="ko-KR" altLang="en-US" sz="1600" u="none" strike="noStrike">
                          <a:effectLst/>
                        </a:rPr>
                        <a:t>의 기본 개념과 작동 원리를 이해한다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업무에 즉시 활용 가능한 주요 생성형 </a:t>
                      </a:r>
                      <a:r>
                        <a:rPr lang="en-US" altLang="ko-KR" sz="1600" u="none" strike="noStrike">
                          <a:effectLst/>
                        </a:rPr>
                        <a:t>AI </a:t>
                      </a:r>
                      <a:r>
                        <a:rPr lang="ko-KR" altLang="en-US" sz="1600" u="none" strike="noStrike">
                          <a:effectLst/>
                        </a:rPr>
                        <a:t>서비스의 특징과 기능을 파악한다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프롬프트 엔지니어링 기법을 습득하여 목적에 맞는 고품질 결과물을 도출한다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자료 조사</a:t>
                      </a:r>
                      <a:r>
                        <a:rPr lang="en-US" altLang="ko-KR" sz="1600" u="none" strike="noStrike">
                          <a:effectLst/>
                        </a:rPr>
                        <a:t>, </a:t>
                      </a:r>
                      <a:r>
                        <a:rPr lang="ko-KR" altLang="en-US" sz="1600" u="none" strike="noStrike">
                          <a:effectLst/>
                        </a:rPr>
                        <a:t>아이디어 구체화</a:t>
                      </a:r>
                      <a:r>
                        <a:rPr lang="en-US" altLang="ko-KR" sz="1600" u="none" strike="noStrike">
                          <a:effectLst/>
                        </a:rPr>
                        <a:t>, </a:t>
                      </a:r>
                      <a:r>
                        <a:rPr lang="ko-KR" altLang="en-US" sz="1600" u="none" strike="noStrike">
                          <a:effectLst/>
                        </a:rPr>
                        <a:t>보고서 작성</a:t>
                      </a:r>
                      <a:r>
                        <a:rPr lang="en-US" altLang="ko-KR" sz="1600" u="none" strike="noStrike">
                          <a:effectLst/>
                        </a:rPr>
                        <a:t>, </a:t>
                      </a:r>
                      <a:r>
                        <a:rPr lang="ko-KR" altLang="en-US" sz="1600" u="none" strike="noStrike">
                          <a:effectLst/>
                        </a:rPr>
                        <a:t>시각화 자료 제작 등 기획 보고서 전 과정을 생성형 </a:t>
                      </a:r>
                      <a:r>
                        <a:rPr lang="en-US" altLang="ko-KR" sz="1600" u="none" strike="noStrike">
                          <a:effectLst/>
                        </a:rPr>
                        <a:t>AI</a:t>
                      </a:r>
                      <a:r>
                        <a:rPr lang="ko-KR" altLang="en-US" sz="1600" u="none" strike="noStrike">
                          <a:effectLst/>
                        </a:rPr>
                        <a:t>로 통합적으로 수행한다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endParaRPr lang="en-US" altLang="ko-KR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45487552"/>
                  </a:ext>
                </a:extLst>
              </a:tr>
              <a:tr h="1062860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>
                          <a:effectLst/>
                        </a:rPr>
                        <a:t>훈련대상</a:t>
                      </a:r>
                      <a:endParaRPr lang="ko-KR" altLang="en-US" sz="1600" b="1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생성형 </a:t>
                      </a:r>
                      <a:r>
                        <a:rPr lang="en-US" altLang="ko-KR" sz="1600" u="none" strike="noStrike">
                          <a:effectLst/>
                        </a:rPr>
                        <a:t>AI</a:t>
                      </a:r>
                      <a:r>
                        <a:rPr lang="ko-KR" altLang="en-US" sz="1600" u="none" strike="noStrike">
                          <a:effectLst/>
                        </a:rPr>
                        <a:t>를 활용하여 기획 및 보고서 작성 역량을 강화하고자 하는 실무자 </a:t>
                      </a:r>
                      <a:br>
                        <a:rPr lang="ko-KR" altLang="en-US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IT </a:t>
                      </a:r>
                      <a:r>
                        <a:rPr lang="ko-KR" altLang="en-US" sz="1600" u="none" strike="noStrike">
                          <a:effectLst/>
                        </a:rPr>
                        <a:t>비전공자 중 최신 </a:t>
                      </a:r>
                      <a:r>
                        <a:rPr lang="en-US" altLang="ko-KR" sz="1600" u="none" strike="noStrike">
                          <a:effectLst/>
                        </a:rPr>
                        <a:t>AI </a:t>
                      </a:r>
                      <a:r>
                        <a:rPr lang="ko-KR" altLang="en-US" sz="1600" u="none" strike="noStrike">
                          <a:effectLst/>
                        </a:rPr>
                        <a:t>기술을 업무에 적용해 생산성을 높이고 싶은 실무자</a:t>
                      </a:r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52142856"/>
                  </a:ext>
                </a:extLst>
              </a:tr>
              <a:tr h="1062860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 dirty="0">
                          <a:effectLst/>
                        </a:rPr>
                        <a:t>직무관련성</a:t>
                      </a:r>
                      <a:endParaRPr lang="ko-KR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600" u="none" strike="noStrike">
                          <a:effectLst/>
                        </a:rPr>
                        <a:t>실무 보고서</a:t>
                      </a:r>
                      <a:r>
                        <a:rPr lang="en-US" altLang="ko-KR" sz="1600" u="none" strike="noStrike">
                          <a:effectLst/>
                        </a:rPr>
                        <a:t>/</a:t>
                      </a:r>
                      <a:r>
                        <a:rPr lang="ko-KR" altLang="en-US" sz="1600" u="none" strike="noStrike">
                          <a:effectLst/>
                        </a:rPr>
                        <a:t>기획서의 핵심 절차</a:t>
                      </a:r>
                      <a:r>
                        <a:rPr lang="en-US" altLang="ko-KR" sz="1600" u="none" strike="noStrike">
                          <a:effectLst/>
                        </a:rPr>
                        <a:t>(</a:t>
                      </a:r>
                      <a:r>
                        <a:rPr lang="ko-KR" altLang="en-US" sz="1600" u="none" strike="noStrike">
                          <a:effectLst/>
                        </a:rPr>
                        <a:t>자료조사</a:t>
                      </a:r>
                      <a:r>
                        <a:rPr lang="en-US" altLang="ko-KR" sz="1600" u="none" strike="noStrike">
                          <a:effectLst/>
                        </a:rPr>
                        <a:t>–</a:t>
                      </a:r>
                      <a:r>
                        <a:rPr lang="ko-KR" altLang="en-US" sz="1600" u="none" strike="noStrike">
                          <a:effectLst/>
                        </a:rPr>
                        <a:t>목차 설계</a:t>
                      </a:r>
                      <a:r>
                        <a:rPr lang="en-US" altLang="ko-KR" sz="1600" u="none" strike="noStrike">
                          <a:effectLst/>
                        </a:rPr>
                        <a:t>–</a:t>
                      </a:r>
                      <a:r>
                        <a:rPr lang="ko-KR" altLang="en-US" sz="1600" u="none" strike="noStrike">
                          <a:effectLst/>
                        </a:rPr>
                        <a:t>초안 작성</a:t>
                      </a:r>
                      <a:r>
                        <a:rPr lang="en-US" altLang="ko-KR" sz="1600" u="none" strike="noStrike">
                          <a:effectLst/>
                        </a:rPr>
                        <a:t>–</a:t>
                      </a:r>
                      <a:r>
                        <a:rPr lang="ko-KR" altLang="en-US" sz="1600" u="none" strike="noStrike">
                          <a:effectLst/>
                        </a:rPr>
                        <a:t>시각화</a:t>
                      </a:r>
                      <a:r>
                        <a:rPr lang="en-US" altLang="ko-KR" sz="1600" u="none" strike="noStrike">
                          <a:effectLst/>
                        </a:rPr>
                        <a:t>–</a:t>
                      </a:r>
                      <a:r>
                        <a:rPr lang="ko-KR" altLang="en-US" sz="1600" u="none" strike="noStrike">
                          <a:effectLst/>
                        </a:rPr>
                        <a:t>발표자료 제작</a:t>
                      </a:r>
                      <a:r>
                        <a:rPr lang="en-US" altLang="ko-KR" sz="1600" u="none" strike="noStrike">
                          <a:effectLst/>
                        </a:rPr>
                        <a:t>)</a:t>
                      </a:r>
                      <a:r>
                        <a:rPr lang="ko-KR" altLang="en-US" sz="1600" u="none" strike="noStrike">
                          <a:effectLst/>
                        </a:rPr>
                        <a:t>에 생성형 </a:t>
                      </a:r>
                      <a:r>
                        <a:rPr lang="en-US" altLang="ko-KR" sz="1600" u="none" strike="noStrike">
                          <a:effectLst/>
                        </a:rPr>
                        <a:t>AI</a:t>
                      </a:r>
                      <a:r>
                        <a:rPr lang="ko-KR" altLang="en-US" sz="1600" u="none" strike="noStrike">
                          <a:effectLst/>
                        </a:rPr>
                        <a:t>를 적극적으로 활용하여 업무 시간을 단축하고 결과물의 완성도를 높이는 데 직접 기여함</a:t>
                      </a:r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864241752"/>
                  </a:ext>
                </a:extLst>
              </a:tr>
              <a:tr h="354286">
                <a:tc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770782344"/>
                  </a:ext>
                </a:extLst>
              </a:tr>
              <a:tr h="354286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 dirty="0">
                          <a:effectLst/>
                        </a:rPr>
                        <a:t>교과목</a:t>
                      </a:r>
                      <a:endParaRPr lang="ko-KR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 dirty="0">
                          <a:effectLst/>
                        </a:rPr>
                        <a:t>세부내용</a:t>
                      </a:r>
                      <a:endParaRPr lang="ko-KR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4558968"/>
                  </a:ext>
                </a:extLst>
              </a:tr>
              <a:tr h="3420950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>
                          <a:effectLst/>
                        </a:rPr>
                        <a:t>생성형 </a:t>
                      </a:r>
                      <a:r>
                        <a:rPr lang="en-US" altLang="ko-KR" sz="1600" u="none" strike="noStrike">
                          <a:effectLst/>
                        </a:rPr>
                        <a:t>AI </a:t>
                      </a:r>
                      <a:r>
                        <a:rPr lang="ko-KR" altLang="en-US" sz="1600" u="none" strike="noStrike">
                          <a:effectLst/>
                        </a:rPr>
                        <a:t>핵심 이해와</a:t>
                      </a:r>
                      <a:br>
                        <a:rPr lang="ko-KR" altLang="en-US" sz="1600" u="none" strike="noStrike">
                          <a:effectLst/>
                        </a:rPr>
                      </a:br>
                      <a:r>
                        <a:rPr lang="ko-KR" altLang="en-US" sz="1600" u="none" strike="noStrike">
                          <a:effectLst/>
                        </a:rPr>
                        <a:t>프롬프트 엔지니어링 </a:t>
                      </a:r>
                      <a:br>
                        <a:rPr lang="ko-KR" altLang="en-US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</a:t>
                      </a:r>
                      <a:r>
                        <a:rPr lang="ko-KR" altLang="en-US" sz="1600" u="none" strike="noStrike">
                          <a:effectLst/>
                        </a:rPr>
                        <a:t>생성형 </a:t>
                      </a:r>
                      <a:r>
                        <a:rPr lang="en-US" altLang="ko-KR" sz="1600" u="none" strike="noStrike">
                          <a:effectLst/>
                        </a:rPr>
                        <a:t>AI </a:t>
                      </a:r>
                      <a:r>
                        <a:rPr lang="ko-KR" altLang="en-US" sz="1600" u="none" strike="noStrike">
                          <a:effectLst/>
                        </a:rPr>
                        <a:t>개념 및 주요 서비스 탐색</a:t>
                      </a:r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생성형 </a:t>
                      </a:r>
                      <a:r>
                        <a:rPr lang="en-US" altLang="ko-KR" sz="1600" u="none" strike="noStrike">
                          <a:effectLst/>
                        </a:rPr>
                        <a:t>AI</a:t>
                      </a:r>
                      <a:r>
                        <a:rPr lang="ko-KR" altLang="en-US" sz="1600" u="none" strike="noStrike">
                          <a:effectLst/>
                        </a:rPr>
                        <a:t>의 정의</a:t>
                      </a:r>
                      <a:r>
                        <a:rPr lang="en-US" altLang="ko-KR" sz="1600" u="none" strike="noStrike">
                          <a:effectLst/>
                        </a:rPr>
                        <a:t>: </a:t>
                      </a:r>
                      <a:r>
                        <a:rPr lang="ko-KR" altLang="en-US" sz="1600" u="none" strike="noStrike">
                          <a:effectLst/>
                        </a:rPr>
                        <a:t>전통적 </a:t>
                      </a:r>
                      <a:r>
                        <a:rPr lang="en-US" altLang="ko-KR" sz="1600" u="none" strike="noStrike">
                          <a:effectLst/>
                        </a:rPr>
                        <a:t>AI</a:t>
                      </a:r>
                      <a:r>
                        <a:rPr lang="ko-KR" altLang="en-US" sz="1600" u="none" strike="noStrike">
                          <a:effectLst/>
                        </a:rPr>
                        <a:t>와 생성형 </a:t>
                      </a:r>
                      <a:r>
                        <a:rPr lang="en-US" altLang="ko-KR" sz="1600" u="none" strike="noStrike">
                          <a:effectLst/>
                        </a:rPr>
                        <a:t>AI</a:t>
                      </a:r>
                      <a:r>
                        <a:rPr lang="ko-KR" altLang="en-US" sz="1600" u="none" strike="noStrike">
                          <a:effectLst/>
                        </a:rPr>
                        <a:t>의 차이를 이해한다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LLM</a:t>
                      </a:r>
                      <a:r>
                        <a:rPr lang="ko-KR" altLang="en-US" sz="1600" u="none" strike="noStrike">
                          <a:effectLst/>
                        </a:rPr>
                        <a:t>의 작동 원리</a:t>
                      </a:r>
                      <a:r>
                        <a:rPr lang="en-US" altLang="ko-KR" sz="1600" u="none" strike="noStrike">
                          <a:effectLst/>
                        </a:rPr>
                        <a:t>: </a:t>
                      </a:r>
                      <a:r>
                        <a:rPr lang="ko-KR" altLang="en-US" sz="1600" u="none" strike="noStrike">
                          <a:effectLst/>
                        </a:rPr>
                        <a:t>토큰</a:t>
                      </a:r>
                      <a:r>
                        <a:rPr lang="en-US" altLang="ko-KR" sz="1600" u="none" strike="noStrike">
                          <a:effectLst/>
                        </a:rPr>
                        <a:t>, </a:t>
                      </a:r>
                      <a:r>
                        <a:rPr lang="ko-KR" altLang="en-US" sz="1600" u="none" strike="noStrike">
                          <a:effectLst/>
                        </a:rPr>
                        <a:t>확률적 생성</a:t>
                      </a:r>
                      <a:r>
                        <a:rPr lang="en-US" altLang="ko-KR" sz="1600" u="none" strike="noStrike">
                          <a:effectLst/>
                        </a:rPr>
                        <a:t>, </a:t>
                      </a:r>
                      <a:r>
                        <a:rPr lang="ko-KR" altLang="en-US" sz="1600" u="none" strike="noStrike">
                          <a:effectLst/>
                        </a:rPr>
                        <a:t>프롬프트</a:t>
                      </a:r>
                      <a:r>
                        <a:rPr lang="en-US" altLang="ko-KR" sz="1600" u="none" strike="noStrike">
                          <a:effectLst/>
                        </a:rPr>
                        <a:t>–</a:t>
                      </a:r>
                      <a:r>
                        <a:rPr lang="ko-KR" altLang="en-US" sz="1600" u="none" strike="noStrike">
                          <a:effectLst/>
                        </a:rPr>
                        <a:t>응답 구조의 기본을 학습한다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실무 활용 서비스 이해</a:t>
                      </a:r>
                      <a:r>
                        <a:rPr lang="en-US" altLang="ko-KR" sz="1600" u="none" strike="noStrike">
                          <a:effectLst/>
                        </a:rPr>
                        <a:t>: ChatGPT(</a:t>
                      </a:r>
                      <a:r>
                        <a:rPr lang="ko-KR" altLang="en-US" sz="1600" u="none" strike="noStrike">
                          <a:effectLst/>
                        </a:rPr>
                        <a:t>데이터 분석</a:t>
                      </a:r>
                      <a:r>
                        <a:rPr lang="en-US" altLang="ko-KR" sz="1600" u="none" strike="noStrike">
                          <a:effectLst/>
                        </a:rPr>
                        <a:t>·Projects/</a:t>
                      </a:r>
                      <a:r>
                        <a:rPr lang="ko-KR" altLang="en-US" sz="1600" u="none" strike="noStrike">
                          <a:effectLst/>
                        </a:rPr>
                        <a:t>메모리</a:t>
                      </a:r>
                      <a:r>
                        <a:rPr lang="en-US" altLang="ko-KR" sz="1600" u="none" strike="noStrike">
                          <a:effectLst/>
                        </a:rPr>
                        <a:t>), Perplexity(</a:t>
                      </a:r>
                      <a:r>
                        <a:rPr lang="ko-KR" altLang="en-US" sz="1600" u="none" strike="noStrike">
                          <a:effectLst/>
                        </a:rPr>
                        <a:t>출처 기반 리서치</a:t>
                      </a:r>
                      <a:r>
                        <a:rPr lang="en-US" altLang="ko-KR" sz="1600" u="none" strike="noStrike">
                          <a:effectLst/>
                        </a:rPr>
                        <a:t>·Pages), Notion AI </a:t>
                      </a:r>
                      <a:r>
                        <a:rPr lang="ko-KR" altLang="en-US" sz="1600" u="none" strike="noStrike">
                          <a:effectLst/>
                        </a:rPr>
                        <a:t>및 </a:t>
                      </a:r>
                      <a:r>
                        <a:rPr lang="en-US" altLang="ko-KR" sz="1600" u="none" strike="noStrike">
                          <a:effectLst/>
                        </a:rPr>
                        <a:t>Gamma(</a:t>
                      </a:r>
                      <a:r>
                        <a:rPr lang="ko-KR" altLang="en-US" sz="1600" u="none" strike="noStrike">
                          <a:effectLst/>
                        </a:rPr>
                        <a:t>문서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슬라이드 자동화</a:t>
                      </a:r>
                      <a:r>
                        <a:rPr lang="en-US" altLang="ko-KR" sz="1600" u="none" strike="noStrike">
                          <a:effectLst/>
                        </a:rPr>
                        <a:t>)</a:t>
                      </a:r>
                      <a:r>
                        <a:rPr lang="ko-KR" altLang="en-US" sz="1600" u="none" strike="noStrike">
                          <a:effectLst/>
                        </a:rPr>
                        <a:t>의 기능과 활용 시나리오를 파악한다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한계와 윤리</a:t>
                      </a:r>
                      <a:r>
                        <a:rPr lang="en-US" altLang="ko-KR" sz="1600" u="none" strike="noStrike">
                          <a:effectLst/>
                        </a:rPr>
                        <a:t>: </a:t>
                      </a:r>
                      <a:r>
                        <a:rPr lang="ko-KR" altLang="en-US" sz="1600" u="none" strike="noStrike">
                          <a:effectLst/>
                        </a:rPr>
                        <a:t>환각 가능성</a:t>
                      </a:r>
                      <a:r>
                        <a:rPr lang="en-US" altLang="ko-KR" sz="1600" u="none" strike="noStrike">
                          <a:effectLst/>
                        </a:rPr>
                        <a:t>, </a:t>
                      </a:r>
                      <a:r>
                        <a:rPr lang="ko-KR" altLang="en-US" sz="1600" u="none" strike="noStrike">
                          <a:effectLst/>
                        </a:rPr>
                        <a:t>개인정보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저작권 등 유의사항을 점검한다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endParaRPr lang="en-US" altLang="ko-KR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04764154"/>
                  </a:ext>
                </a:extLst>
              </a:tr>
              <a:tr h="2125719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>
                          <a:effectLst/>
                        </a:rPr>
                        <a:t>생성형 </a:t>
                      </a:r>
                      <a:r>
                        <a:rPr lang="en-US" altLang="ko-KR" sz="1600" u="none" strike="noStrike">
                          <a:effectLst/>
                        </a:rPr>
                        <a:t>AI </a:t>
                      </a:r>
                      <a:r>
                        <a:rPr lang="ko-KR" altLang="en-US" sz="1600" u="none" strike="noStrike">
                          <a:effectLst/>
                        </a:rPr>
                        <a:t>핵심 이해와</a:t>
                      </a:r>
                      <a:br>
                        <a:rPr lang="ko-KR" altLang="en-US" sz="1600" u="none" strike="noStrike">
                          <a:effectLst/>
                        </a:rPr>
                      </a:br>
                      <a:r>
                        <a:rPr lang="ko-KR" altLang="en-US" sz="1600" u="none" strike="noStrike">
                          <a:effectLst/>
                        </a:rPr>
                        <a:t>프롬프트 엔지니어링</a:t>
                      </a:r>
                      <a:br>
                        <a:rPr lang="ko-KR" altLang="en-US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고품질 결과물을 위한 프롬프트 작성 기법</a:t>
                      </a:r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역할 부여</a:t>
                      </a:r>
                      <a:r>
                        <a:rPr lang="en-US" altLang="ko-KR" sz="1600" u="none" strike="noStrike">
                          <a:effectLst/>
                        </a:rPr>
                        <a:t>, </a:t>
                      </a:r>
                      <a:r>
                        <a:rPr lang="ko-KR" altLang="en-US" sz="1600" u="none" strike="noStrike">
                          <a:effectLst/>
                        </a:rPr>
                        <a:t>대상 독자</a:t>
                      </a:r>
                      <a:r>
                        <a:rPr lang="en-US" altLang="ko-KR" sz="1600" u="none" strike="noStrike">
                          <a:effectLst/>
                        </a:rPr>
                        <a:t>, </a:t>
                      </a:r>
                      <a:r>
                        <a:rPr lang="ko-KR" altLang="en-US" sz="1600" u="none" strike="noStrike">
                          <a:effectLst/>
                        </a:rPr>
                        <a:t>제약</a:t>
                      </a:r>
                      <a:r>
                        <a:rPr lang="en-US" altLang="ko-KR" sz="1600" u="none" strike="noStrike">
                          <a:effectLst/>
                        </a:rPr>
                        <a:t>, </a:t>
                      </a:r>
                      <a:r>
                        <a:rPr lang="ko-KR" altLang="en-US" sz="1600" u="none" strike="noStrike">
                          <a:effectLst/>
                        </a:rPr>
                        <a:t>출력 형식 기술 방법을 학습한다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평가기준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예시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반례를 포함한 구조화 프롬프트 작성 절차를 학습한다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단계적 사고</a:t>
                      </a:r>
                      <a:r>
                        <a:rPr lang="en-US" altLang="ko-KR" sz="1600" u="none" strike="noStrike">
                          <a:effectLst/>
                        </a:rPr>
                        <a:t>(CoT) </a:t>
                      </a:r>
                      <a:r>
                        <a:rPr lang="ko-KR" altLang="en-US" sz="1600" u="none" strike="noStrike">
                          <a:effectLst/>
                        </a:rPr>
                        <a:t>유도 요청 설계법을 실습한다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Co-STAR </a:t>
                      </a:r>
                      <a:r>
                        <a:rPr lang="ko-KR" altLang="en-US" sz="1600" u="none" strike="noStrike">
                          <a:effectLst/>
                        </a:rPr>
                        <a:t>프레임워크 적용법을 실습한다</a:t>
                      </a:r>
                      <a:r>
                        <a:rPr lang="en-US" altLang="ko-KR" sz="1600" u="none" strike="noStrike">
                          <a:effectLst/>
                        </a:rPr>
                        <a:t>(Context, Objective, Style, Tone, Audience, Response).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재현성과 품질을 높이기 위한 프롬프트 반복 개선 기법을 습득한다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endParaRPr lang="en-US" altLang="ko-KR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633677983"/>
                  </a:ext>
                </a:extLst>
              </a:tr>
              <a:tr h="2834293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>
                          <a:effectLst/>
                        </a:rPr>
                        <a:t>생성형 </a:t>
                      </a:r>
                      <a:r>
                        <a:rPr lang="en-US" altLang="ko-KR" sz="1600" u="none" strike="noStrike">
                          <a:effectLst/>
                        </a:rPr>
                        <a:t>AI </a:t>
                      </a:r>
                      <a:r>
                        <a:rPr lang="ko-KR" altLang="en-US" sz="1600" u="none" strike="noStrike">
                          <a:effectLst/>
                        </a:rPr>
                        <a:t>활용</a:t>
                      </a:r>
                      <a:br>
                        <a:rPr lang="ko-KR" altLang="en-US" sz="1600" u="none" strike="noStrike">
                          <a:effectLst/>
                        </a:rPr>
                      </a:br>
                      <a:r>
                        <a:rPr lang="ko-KR" altLang="en-US" sz="1600" u="none" strike="noStrike">
                          <a:effectLst/>
                        </a:rPr>
                        <a:t>보고서 작성 실습</a:t>
                      </a:r>
                      <a:br>
                        <a:rPr lang="ko-KR" altLang="en-US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자료 조사 및 아이디에이션</a:t>
                      </a:r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질의 설계 방법</a:t>
                      </a:r>
                      <a:r>
                        <a:rPr lang="en-US" altLang="ko-KR" sz="1600" u="none" strike="noStrike">
                          <a:effectLst/>
                        </a:rPr>
                        <a:t>(</a:t>
                      </a:r>
                      <a:r>
                        <a:rPr lang="ko-KR" altLang="en-US" sz="1600" u="none" strike="noStrike">
                          <a:effectLst/>
                        </a:rPr>
                        <a:t>키워드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범위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시점</a:t>
                      </a:r>
                      <a:r>
                        <a:rPr lang="en-US" altLang="ko-KR" sz="1600" u="none" strike="noStrike">
                          <a:effectLst/>
                        </a:rPr>
                        <a:t>)</a:t>
                      </a:r>
                      <a:r>
                        <a:rPr lang="ko-KR" altLang="en-US" sz="1600" u="none" strike="noStrike">
                          <a:effectLst/>
                        </a:rPr>
                        <a:t>을 학습한다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출처 검증 기준</a:t>
                      </a:r>
                      <a:r>
                        <a:rPr lang="en-US" altLang="ko-KR" sz="1600" u="none" strike="noStrike">
                          <a:effectLst/>
                        </a:rPr>
                        <a:t>(</a:t>
                      </a:r>
                      <a:r>
                        <a:rPr lang="ko-KR" altLang="en-US" sz="1600" u="none" strike="noStrike">
                          <a:effectLst/>
                        </a:rPr>
                        <a:t>저자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발행처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발행일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링크</a:t>
                      </a:r>
                      <a:r>
                        <a:rPr lang="en-US" altLang="ko-KR" sz="1600" u="none" strike="noStrike">
                          <a:effectLst/>
                        </a:rPr>
                        <a:t>)</a:t>
                      </a:r>
                      <a:r>
                        <a:rPr lang="ko-KR" altLang="en-US" sz="1600" u="none" strike="noStrike">
                          <a:effectLst/>
                        </a:rPr>
                        <a:t>을 학습한다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Perplexity Pages</a:t>
                      </a:r>
                      <a:r>
                        <a:rPr lang="ko-KR" altLang="en-US" sz="1600" u="none" strike="noStrike">
                          <a:effectLst/>
                        </a:rPr>
                        <a:t>를 활용해 인용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링크를 보존하며 조사 결과를 정리하는 방법을 실습한다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ChatGPT</a:t>
                      </a:r>
                      <a:r>
                        <a:rPr lang="ko-KR" altLang="en-US" sz="1600" u="none" strike="noStrike">
                          <a:effectLst/>
                        </a:rPr>
                        <a:t>를 활용한 브레인스토밍과 논점 정리 기법을 실습한다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배경</a:t>
                      </a:r>
                      <a:r>
                        <a:rPr lang="en-US" altLang="ko-KR" sz="1600" u="none" strike="noStrike">
                          <a:effectLst/>
                        </a:rPr>
                        <a:t>–</a:t>
                      </a:r>
                      <a:r>
                        <a:rPr lang="ko-KR" altLang="en-US" sz="1600" u="none" strike="noStrike">
                          <a:effectLst/>
                        </a:rPr>
                        <a:t>문제</a:t>
                      </a:r>
                      <a:r>
                        <a:rPr lang="en-US" altLang="ko-KR" sz="1600" u="none" strike="noStrike">
                          <a:effectLst/>
                        </a:rPr>
                        <a:t>–</a:t>
                      </a:r>
                      <a:r>
                        <a:rPr lang="ko-KR" altLang="en-US" sz="1600" u="none" strike="noStrike">
                          <a:effectLst/>
                        </a:rPr>
                        <a:t>대안</a:t>
                      </a:r>
                      <a:r>
                        <a:rPr lang="en-US" altLang="ko-KR" sz="1600" u="none" strike="noStrike">
                          <a:effectLst/>
                        </a:rPr>
                        <a:t>–</a:t>
                      </a:r>
                      <a:r>
                        <a:rPr lang="ko-KR" altLang="en-US" sz="1600" u="none" strike="noStrike">
                          <a:effectLst/>
                        </a:rPr>
                        <a:t>기대효과</a:t>
                      </a:r>
                      <a:r>
                        <a:rPr lang="en-US" altLang="ko-KR" sz="1600" u="none" strike="noStrike">
                          <a:effectLst/>
                        </a:rPr>
                        <a:t>–</a:t>
                      </a:r>
                      <a:r>
                        <a:rPr lang="ko-KR" altLang="en-US" sz="1600" u="none" strike="noStrike">
                          <a:effectLst/>
                        </a:rPr>
                        <a:t>리스크 순의 목차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개요 설계 원칙을 학습한다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Projects/</a:t>
                      </a:r>
                      <a:r>
                        <a:rPr lang="ko-KR" altLang="en-US" sz="1600" u="none" strike="noStrike">
                          <a:effectLst/>
                        </a:rPr>
                        <a:t>메모리를 활용해 관련 파일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지시사항을 묶어 문맥을 유지하는 방법을 익힌다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endParaRPr lang="en-US" altLang="ko-KR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47778709"/>
                  </a:ext>
                </a:extLst>
              </a:tr>
              <a:tr h="2480007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>
                          <a:effectLst/>
                        </a:rPr>
                        <a:t>생성형 </a:t>
                      </a:r>
                      <a:r>
                        <a:rPr lang="en-US" altLang="ko-KR" sz="1600" u="none" strike="noStrike">
                          <a:effectLst/>
                        </a:rPr>
                        <a:t>AI </a:t>
                      </a:r>
                      <a:r>
                        <a:rPr lang="ko-KR" altLang="en-US" sz="1600" u="none" strike="noStrike">
                          <a:effectLst/>
                        </a:rPr>
                        <a:t>활용</a:t>
                      </a:r>
                      <a:br>
                        <a:rPr lang="ko-KR" altLang="en-US" sz="1600" u="none" strike="noStrike">
                          <a:effectLst/>
                        </a:rPr>
                      </a:br>
                      <a:r>
                        <a:rPr lang="ko-KR" altLang="en-US" sz="1600" u="none" strike="noStrike">
                          <a:effectLst/>
                        </a:rPr>
                        <a:t>보고서 작성 실습</a:t>
                      </a:r>
                      <a:br>
                        <a:rPr lang="ko-KR" altLang="en-US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보고서 초안 작성 및 데이터 시각화</a:t>
                      </a:r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600" u="none" strike="noStrike" dirty="0">
                          <a:effectLst/>
                        </a:rPr>
                        <a:t>- </a:t>
                      </a:r>
                      <a:r>
                        <a:rPr lang="ko-KR" altLang="en-US" sz="1600" u="none" strike="noStrike" dirty="0">
                          <a:effectLst/>
                        </a:rPr>
                        <a:t>주장</a:t>
                      </a:r>
                      <a:r>
                        <a:rPr lang="en-US" altLang="ko-KR" sz="1600" u="none" strike="noStrike" dirty="0">
                          <a:effectLst/>
                        </a:rPr>
                        <a:t>–</a:t>
                      </a:r>
                      <a:r>
                        <a:rPr lang="ko-KR" altLang="en-US" sz="1600" u="none" strike="noStrike" dirty="0">
                          <a:effectLst/>
                        </a:rPr>
                        <a:t>근거</a:t>
                      </a:r>
                      <a:r>
                        <a:rPr lang="en-US" altLang="ko-KR" sz="1600" u="none" strike="noStrike" dirty="0">
                          <a:effectLst/>
                        </a:rPr>
                        <a:t>–</a:t>
                      </a:r>
                      <a:r>
                        <a:rPr lang="ko-KR" altLang="en-US" sz="1600" u="none" strike="noStrike" dirty="0">
                          <a:effectLst/>
                        </a:rPr>
                        <a:t>수치</a:t>
                      </a:r>
                      <a:r>
                        <a:rPr lang="en-US" altLang="ko-KR" sz="1600" u="none" strike="noStrike" dirty="0">
                          <a:effectLst/>
                        </a:rPr>
                        <a:t>–</a:t>
                      </a:r>
                      <a:r>
                        <a:rPr lang="ko-KR" altLang="en-US" sz="1600" u="none" strike="noStrike" dirty="0">
                          <a:effectLst/>
                        </a:rPr>
                        <a:t>출처를 포함한 단락 구성 기법을 학습한다</a:t>
                      </a:r>
                      <a:r>
                        <a:rPr lang="en-US" altLang="ko-KR" sz="1600" u="none" strike="noStrike" dirty="0">
                          <a:effectLst/>
                        </a:rPr>
                        <a:t>.</a:t>
                      </a:r>
                      <a:br>
                        <a:rPr lang="en-US" altLang="ko-KR" sz="1600" u="none" strike="noStrike" dirty="0">
                          <a:effectLst/>
                        </a:rPr>
                      </a:br>
                      <a:r>
                        <a:rPr lang="en-US" altLang="ko-KR" sz="1600" u="none" strike="noStrike" dirty="0">
                          <a:effectLst/>
                        </a:rPr>
                        <a:t>- </a:t>
                      </a:r>
                      <a:r>
                        <a:rPr lang="ko-KR" altLang="en-US" sz="1600" u="none" strike="noStrike" dirty="0">
                          <a:effectLst/>
                        </a:rPr>
                        <a:t>업로드 데이터의 </a:t>
                      </a:r>
                      <a:r>
                        <a:rPr lang="ko-KR" altLang="en-US" sz="1600" u="none" strike="noStrike" dirty="0" err="1">
                          <a:effectLst/>
                        </a:rPr>
                        <a:t>전처리</a:t>
                      </a:r>
                      <a:r>
                        <a:rPr lang="en-US" altLang="ko-KR" sz="1600" u="none" strike="noStrike" dirty="0">
                          <a:effectLst/>
                        </a:rPr>
                        <a:t>–</a:t>
                      </a:r>
                      <a:r>
                        <a:rPr lang="ko-KR" altLang="en-US" sz="1600" u="none" strike="noStrike" dirty="0">
                          <a:effectLst/>
                        </a:rPr>
                        <a:t>분석</a:t>
                      </a:r>
                      <a:r>
                        <a:rPr lang="en-US" altLang="ko-KR" sz="1600" u="none" strike="noStrike" dirty="0">
                          <a:effectLst/>
                        </a:rPr>
                        <a:t>–</a:t>
                      </a:r>
                      <a:r>
                        <a:rPr lang="ko-KR" altLang="en-US" sz="1600" u="none" strike="noStrike" dirty="0">
                          <a:effectLst/>
                        </a:rPr>
                        <a:t>차트 생성 절차</a:t>
                      </a:r>
                      <a:r>
                        <a:rPr lang="en-US" altLang="ko-KR" sz="1600" u="none" strike="noStrike" dirty="0">
                          <a:effectLst/>
                        </a:rPr>
                        <a:t>(</a:t>
                      </a:r>
                      <a:r>
                        <a:rPr lang="ko-KR" altLang="en-US" sz="1600" u="none" strike="noStrike" dirty="0">
                          <a:effectLst/>
                        </a:rPr>
                        <a:t>막대</a:t>
                      </a:r>
                      <a:r>
                        <a:rPr lang="en-US" altLang="ko-KR" sz="1600" u="none" strike="noStrike" dirty="0">
                          <a:effectLst/>
                        </a:rPr>
                        <a:t>/</a:t>
                      </a:r>
                      <a:r>
                        <a:rPr lang="ko-KR" altLang="en-US" sz="1600" u="none" strike="noStrike" dirty="0">
                          <a:effectLst/>
                        </a:rPr>
                        <a:t>선</a:t>
                      </a:r>
                      <a:r>
                        <a:rPr lang="en-US" altLang="ko-KR" sz="1600" u="none" strike="noStrike" dirty="0">
                          <a:effectLst/>
                        </a:rPr>
                        <a:t>/</a:t>
                      </a:r>
                      <a:r>
                        <a:rPr lang="ko-KR" altLang="en-US" sz="1600" u="none" strike="noStrike" dirty="0">
                          <a:effectLst/>
                        </a:rPr>
                        <a:t>원</a:t>
                      </a:r>
                      <a:r>
                        <a:rPr lang="en-US" altLang="ko-KR" sz="1600" u="none" strike="noStrike" dirty="0">
                          <a:effectLst/>
                        </a:rPr>
                        <a:t>·</a:t>
                      </a:r>
                      <a:r>
                        <a:rPr lang="ko-KR" altLang="en-US" sz="1600" u="none" strike="noStrike" dirty="0">
                          <a:effectLst/>
                        </a:rPr>
                        <a:t>테이블</a:t>
                      </a:r>
                      <a:r>
                        <a:rPr lang="en-US" altLang="ko-KR" sz="1600" u="none" strike="noStrike" dirty="0">
                          <a:effectLst/>
                        </a:rPr>
                        <a:t>)</a:t>
                      </a:r>
                      <a:r>
                        <a:rPr lang="ko-KR" altLang="en-US" sz="1600" u="none" strike="noStrike" dirty="0">
                          <a:effectLst/>
                        </a:rPr>
                        <a:t>를 실습한다</a:t>
                      </a:r>
                      <a:r>
                        <a:rPr lang="en-US" altLang="ko-KR" sz="1600" u="none" strike="noStrike" dirty="0">
                          <a:effectLst/>
                        </a:rPr>
                        <a:t>.</a:t>
                      </a:r>
                      <a:br>
                        <a:rPr lang="en-US" altLang="ko-KR" sz="1600" u="none" strike="noStrike" dirty="0">
                          <a:effectLst/>
                        </a:rPr>
                      </a:br>
                      <a:r>
                        <a:rPr lang="en-US" altLang="ko-KR" sz="1600" u="none" strike="noStrike" dirty="0">
                          <a:effectLst/>
                        </a:rPr>
                        <a:t>- </a:t>
                      </a:r>
                      <a:r>
                        <a:rPr lang="ko-KR" altLang="en-US" sz="1600" u="none" strike="noStrike" dirty="0">
                          <a:effectLst/>
                        </a:rPr>
                        <a:t>목적에 따른 차트 선택 기준과 캡션</a:t>
                      </a:r>
                      <a:r>
                        <a:rPr lang="en-US" altLang="ko-KR" sz="1600" u="none" strike="noStrike" dirty="0">
                          <a:effectLst/>
                        </a:rPr>
                        <a:t>·</a:t>
                      </a:r>
                      <a:r>
                        <a:rPr lang="ko-KR" altLang="en-US" sz="1600" u="none" strike="noStrike" dirty="0">
                          <a:effectLst/>
                        </a:rPr>
                        <a:t>해석 작성 방법을 학습한다</a:t>
                      </a:r>
                      <a:r>
                        <a:rPr lang="en-US" altLang="ko-KR" sz="1600" u="none" strike="noStrike" dirty="0">
                          <a:effectLst/>
                        </a:rPr>
                        <a:t>.</a:t>
                      </a:r>
                      <a:br>
                        <a:rPr lang="en-US" altLang="ko-KR" sz="1600" u="none" strike="noStrike" dirty="0">
                          <a:effectLst/>
                        </a:rPr>
                      </a:br>
                      <a:r>
                        <a:rPr lang="en-US" altLang="ko-KR" sz="1600" u="none" strike="noStrike" dirty="0">
                          <a:effectLst/>
                        </a:rPr>
                        <a:t>- Gamma</a:t>
                      </a:r>
                      <a:r>
                        <a:rPr lang="ko-KR" altLang="en-US" sz="1600" u="none" strike="noStrike" dirty="0">
                          <a:effectLst/>
                        </a:rPr>
                        <a:t>로 텍스트를 슬라이드로 자동 변환하고 테마</a:t>
                      </a:r>
                      <a:r>
                        <a:rPr lang="en-US" altLang="ko-KR" sz="1600" u="none" strike="noStrike" dirty="0">
                          <a:effectLst/>
                        </a:rPr>
                        <a:t>·</a:t>
                      </a:r>
                      <a:r>
                        <a:rPr lang="ko-KR" altLang="en-US" sz="1600" u="none" strike="noStrike" dirty="0">
                          <a:effectLst/>
                        </a:rPr>
                        <a:t>레이아웃을 조정하는 방법을 실습한다</a:t>
                      </a:r>
                      <a:r>
                        <a:rPr lang="en-US" altLang="ko-KR" sz="1600" u="none" strike="noStrike" dirty="0">
                          <a:effectLst/>
                        </a:rPr>
                        <a:t>.</a:t>
                      </a:r>
                      <a:br>
                        <a:rPr lang="en-US" altLang="ko-KR" sz="1600" u="none" strike="noStrike" dirty="0">
                          <a:effectLst/>
                        </a:rPr>
                      </a:br>
                      <a:r>
                        <a:rPr lang="en-US" altLang="ko-KR" sz="1600" u="none" strike="noStrike" dirty="0">
                          <a:effectLst/>
                        </a:rPr>
                        <a:t>- </a:t>
                      </a:r>
                      <a:r>
                        <a:rPr lang="ko-KR" altLang="en-US" sz="1600" u="none" strike="noStrike" dirty="0">
                          <a:effectLst/>
                        </a:rPr>
                        <a:t>출처 표기</a:t>
                      </a:r>
                      <a:r>
                        <a:rPr lang="en-US" altLang="ko-KR" sz="1600" u="none" strike="noStrike" dirty="0">
                          <a:effectLst/>
                        </a:rPr>
                        <a:t>·</a:t>
                      </a:r>
                      <a:r>
                        <a:rPr lang="ko-KR" altLang="en-US" sz="1600" u="none" strike="noStrike" dirty="0">
                          <a:effectLst/>
                        </a:rPr>
                        <a:t>수치 정확성</a:t>
                      </a:r>
                      <a:r>
                        <a:rPr lang="en-US" altLang="ko-KR" sz="1600" u="none" strike="noStrike" dirty="0">
                          <a:effectLst/>
                        </a:rPr>
                        <a:t>·</a:t>
                      </a:r>
                      <a:r>
                        <a:rPr lang="ko-KR" altLang="en-US" sz="1600" u="none" strike="noStrike" dirty="0">
                          <a:effectLst/>
                        </a:rPr>
                        <a:t>가독성 등 품질 점검 및 제출 기준을 숙지한다</a:t>
                      </a:r>
                      <a:r>
                        <a:rPr lang="en-US" altLang="ko-KR" sz="1600" u="none" strike="noStrike" dirty="0">
                          <a:effectLst/>
                        </a:rPr>
                        <a:t>.</a:t>
                      </a:r>
                      <a:endParaRPr lang="en-US" altLang="ko-KR" sz="1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195231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73754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597</TotalTime>
  <Words>533</Words>
  <Application>Microsoft Office PowerPoint</Application>
  <PresentationFormat>사용자 지정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desi9n</dc:creator>
  <cp:lastModifiedBy>정승우</cp:lastModifiedBy>
  <cp:revision>20</cp:revision>
  <dcterms:created xsi:type="dcterms:W3CDTF">2025-09-02T14:24:59Z</dcterms:created>
  <dcterms:modified xsi:type="dcterms:W3CDTF">2025-12-11T07:46:06Z</dcterms:modified>
</cp:coreProperties>
</file>